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3"/>
  </p:notesMasterIdLst>
  <p:sldIdLst>
    <p:sldId id="256" r:id="rId2"/>
  </p:sldIdLst>
  <p:sldSz cx="7772400" cy="10058400"/>
  <p:notesSz cx="6858000" cy="9144000"/>
  <p:embeddedFontLst>
    <p:embeddedFont>
      <p:font typeface="Calibri" panose="020F0502020204030204" pitchFamily="34" charset="0"/>
      <p:regular r:id="rId4"/>
      <p:bold r:id="rId5"/>
      <p:italic r:id="rId6"/>
      <p:boldItalic r:id="rId7"/>
    </p:embeddedFont>
    <p:embeddedFont>
      <p:font typeface="Google Sans" panose="020B0604020202020204" charset="0"/>
      <p:regular r:id="rId8"/>
      <p:bold r:id="rId9"/>
      <p:italic r:id="rId10"/>
      <p:boldItalic r:id="rId11"/>
    </p:embeddedFont>
    <p:embeddedFont>
      <p:font typeface="Google Sans SemiBold" panose="020B0604020202020204" charset="0"/>
      <p:regular r:id="rId12"/>
      <p:bold r:id="rId13"/>
      <p:italic r:id="rId14"/>
      <p:boldItalic r:id="rId15"/>
    </p:embeddedFont>
    <p:embeddedFont>
      <p:font typeface="PT Sans Narrow" panose="020B0604020202020204" charset="0"/>
      <p:regular r:id="rId16"/>
      <p:bold r:id="rId17"/>
    </p:embeddedFont>
    <p:embeddedFont>
      <p:font typeface="Roboto" panose="020B0604020202020204" charset="0"/>
      <p:regular r:id="rId18"/>
      <p:bold r:id="rId19"/>
      <p:italic r:id="rId20"/>
      <p:boldItalic r:id="rId21"/>
    </p:embeddedFont>
    <p:embeddedFont>
      <p:font typeface="Work Sans"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6" d="100"/>
          <a:sy n="46" d="100"/>
        </p:scale>
        <p:origin x="2274"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presProps" Target="presProps.xml"/><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theme" Target="theme/theme1.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viewProps" Target="viewProps.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1512140ae02_0_793:notes"/>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1512140ae02_0_7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sp>
        <p:nvSpPr>
          <p:cNvPr id="36" name="Google Shape;36;p2"/>
          <p:cNvSpPr txBox="1">
            <a:spLocks noGrp="1"/>
          </p:cNvSpPr>
          <p:nvPr>
            <p:ph type="title"/>
          </p:nvPr>
        </p:nvSpPr>
        <p:spPr>
          <a:xfrm>
            <a:off x="168925" y="324775"/>
            <a:ext cx="74085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37" name="Google Shape;37;p2"/>
          <p:cNvSpPr txBox="1">
            <a:spLocks noGrp="1"/>
          </p:cNvSpPr>
          <p:nvPr>
            <p:ph type="subTitle" idx="1"/>
          </p:nvPr>
        </p:nvSpPr>
        <p:spPr>
          <a:xfrm>
            <a:off x="2263675" y="8269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38"/>
        <p:cNvGrpSpPr/>
        <p:nvPr/>
      </p:nvGrpSpPr>
      <p:grpSpPr>
        <a:xfrm>
          <a:off x="0" y="0"/>
          <a:ext cx="0" cy="0"/>
          <a:chOff x="0" y="0"/>
          <a:chExt cx="0" cy="0"/>
        </a:xfrm>
      </p:grpSpPr>
      <p:cxnSp>
        <p:nvCxnSpPr>
          <p:cNvPr id="39" name="Google Shape;39;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40" name="Google Shape;40;p3"/>
          <p:cNvCxnSpPr>
            <a:stCxn id="41"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42" name="Google Shape;42;p3"/>
          <p:cNvGrpSpPr/>
          <p:nvPr/>
        </p:nvGrpSpPr>
        <p:grpSpPr>
          <a:xfrm>
            <a:off x="190345" y="900758"/>
            <a:ext cx="7581747" cy="5906"/>
            <a:chOff x="1890075" y="5241175"/>
            <a:chExt cx="4240556" cy="257700"/>
          </a:xfrm>
        </p:grpSpPr>
        <p:sp>
          <p:nvSpPr>
            <p:cNvPr id="41" name="Google Shape;41;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3" name="Google Shape;43;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4" name="Google Shape;44;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5" name="Google Shape;45;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46" name="Google Shape;46;p3"/>
          <p:cNvGrpSpPr/>
          <p:nvPr/>
        </p:nvGrpSpPr>
        <p:grpSpPr>
          <a:xfrm>
            <a:off x="190320" y="931759"/>
            <a:ext cx="7581691" cy="5901"/>
            <a:chOff x="1890075" y="5241175"/>
            <a:chExt cx="4240556" cy="257700"/>
          </a:xfrm>
        </p:grpSpPr>
        <p:sp>
          <p:nvSpPr>
            <p:cNvPr id="47" name="Google Shape;47;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8" name="Google Shape;48;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9" name="Google Shape;49;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50" name="Google Shape;50;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51" name="Google Shape;51;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52" name="Google Shape;52;p3"/>
          <p:cNvSpPr txBox="1"/>
          <p:nvPr/>
        </p:nvSpPr>
        <p:spPr>
          <a:xfrm>
            <a:off x="490594"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53" name="Google Shape;53;p3"/>
          <p:cNvGrpSpPr/>
          <p:nvPr/>
        </p:nvGrpSpPr>
        <p:grpSpPr>
          <a:xfrm>
            <a:off x="372224" y="1193225"/>
            <a:ext cx="137818" cy="187200"/>
            <a:chOff x="507100" y="1997600"/>
            <a:chExt cx="158375" cy="187200"/>
          </a:xfrm>
        </p:grpSpPr>
        <p:sp>
          <p:nvSpPr>
            <p:cNvPr id="54" name="Google Shape;54;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 name="Google Shape;56;p3"/>
          <p:cNvSpPr txBox="1"/>
          <p:nvPr/>
        </p:nvSpPr>
        <p:spPr>
          <a:xfrm>
            <a:off x="3314919" y="10869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57" name="Google Shape;57;p3"/>
          <p:cNvGrpSpPr/>
          <p:nvPr/>
        </p:nvGrpSpPr>
        <p:grpSpPr>
          <a:xfrm>
            <a:off x="3196549" y="1193225"/>
            <a:ext cx="137818" cy="187200"/>
            <a:chOff x="507100" y="1997600"/>
            <a:chExt cx="158375" cy="187200"/>
          </a:xfrm>
        </p:grpSpPr>
        <p:sp>
          <p:nvSpPr>
            <p:cNvPr id="58" name="Google Shape;58;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3"/>
          <p:cNvSpPr txBox="1"/>
          <p:nvPr/>
        </p:nvSpPr>
        <p:spPr>
          <a:xfrm>
            <a:off x="3314919" y="39101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61" name="Google Shape;61;p3"/>
          <p:cNvGrpSpPr/>
          <p:nvPr/>
        </p:nvGrpSpPr>
        <p:grpSpPr>
          <a:xfrm>
            <a:off x="3196549" y="4016425"/>
            <a:ext cx="137818" cy="187200"/>
            <a:chOff x="507100" y="1997600"/>
            <a:chExt cx="158375" cy="187200"/>
          </a:xfrm>
        </p:grpSpPr>
        <p:sp>
          <p:nvSpPr>
            <p:cNvPr id="62" name="Google Shape;62;p3"/>
            <p:cNvSpPr/>
            <p:nvPr/>
          </p:nvSpPr>
          <p:spPr>
            <a:xfrm>
              <a:off x="529575" y="1997600"/>
              <a:ext cx="135900" cy="1872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507100" y="2017025"/>
              <a:ext cx="135900" cy="1467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 name="Google Shape;64;p3"/>
          <p:cNvGrpSpPr/>
          <p:nvPr/>
        </p:nvGrpSpPr>
        <p:grpSpPr>
          <a:xfrm>
            <a:off x="172050" y="4643025"/>
            <a:ext cx="2852450" cy="2183285"/>
            <a:chOff x="404700" y="4541500"/>
            <a:chExt cx="2852450" cy="2183285"/>
          </a:xfrm>
        </p:grpSpPr>
        <p:sp>
          <p:nvSpPr>
            <p:cNvPr id="65" name="Google Shape;65;p3"/>
            <p:cNvSpPr/>
            <p:nvPr/>
          </p:nvSpPr>
          <p:spPr>
            <a:xfrm>
              <a:off x="404700" y="4574127"/>
              <a:ext cx="2758200" cy="2148000"/>
            </a:xfrm>
            <a:prstGeom prst="rect">
              <a:avLst/>
            </a:prstGeom>
            <a:solidFill>
              <a:srgbClr val="595959"/>
            </a:solidFill>
            <a:ln w="9525" cap="flat" cmpd="sng">
              <a:solidFill>
                <a:srgbClr val="59595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452450" y="4614885"/>
              <a:ext cx="2804700" cy="21099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3"/>
            <p:cNvSpPr txBox="1"/>
            <p:nvPr/>
          </p:nvSpPr>
          <p:spPr>
            <a:xfrm>
              <a:off x="643125" y="4541500"/>
              <a:ext cx="25959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sp>
          <p:nvSpPr>
            <p:cNvPr id="68" name="Google Shape;68;p3"/>
            <p:cNvSpPr/>
            <p:nvPr/>
          </p:nvSpPr>
          <p:spPr>
            <a:xfrm>
              <a:off x="529575" y="4663612"/>
              <a:ext cx="135900" cy="200400"/>
            </a:xfrm>
            <a:prstGeom prst="chevron">
              <a:avLst>
                <a:gd name="adj" fmla="val 50000"/>
              </a:avLst>
            </a:prstGeom>
            <a:solidFill>
              <a:srgbClr val="595959"/>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507100" y="4684392"/>
              <a:ext cx="135900" cy="156900"/>
            </a:xfrm>
            <a:prstGeom prst="chevron">
              <a:avLst>
                <a:gd name="adj" fmla="val 50000"/>
              </a:avLst>
            </a:prstGeom>
            <a:solidFill>
              <a:srgbClr val="999999"/>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 name="Google Shape;70;p3"/>
          <p:cNvSpPr/>
          <p:nvPr/>
        </p:nvSpPr>
        <p:spPr>
          <a:xfrm>
            <a:off x="3668950" y="6615125"/>
            <a:ext cx="3184200" cy="24957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3"/>
          <p:cNvSpPr/>
          <p:nvPr/>
        </p:nvSpPr>
        <p:spPr>
          <a:xfrm>
            <a:off x="1043125" y="7288425"/>
            <a:ext cx="2573100" cy="2261400"/>
          </a:xfrm>
          <a:prstGeom prst="rect">
            <a:avLst/>
          </a:prstGeom>
          <a:solidFill>
            <a:srgbClr val="666666"/>
          </a:solidFill>
          <a:ln w="9525"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3"/>
          <p:cNvSpPr>
            <a:spLocks noGrp="1"/>
          </p:cNvSpPr>
          <p:nvPr>
            <p:ph type="pic" idx="2"/>
          </p:nvPr>
        </p:nvSpPr>
        <p:spPr>
          <a:xfrm>
            <a:off x="3681075" y="6466100"/>
            <a:ext cx="3035400" cy="2495700"/>
          </a:xfrm>
          <a:prstGeom prst="rect">
            <a:avLst/>
          </a:prstGeom>
          <a:noFill/>
          <a:ln w="19050" cap="flat" cmpd="sng">
            <a:solidFill>
              <a:srgbClr val="000000"/>
            </a:solidFill>
            <a:prstDash val="solid"/>
            <a:round/>
            <a:headEnd type="none" w="sm" len="sm"/>
            <a:tailEnd type="none" w="sm" len="sm"/>
          </a:ln>
        </p:spPr>
      </p:sp>
      <p:sp>
        <p:nvSpPr>
          <p:cNvPr id="73" name="Google Shape;73;p3"/>
          <p:cNvSpPr>
            <a:spLocks noGrp="1"/>
          </p:cNvSpPr>
          <p:nvPr>
            <p:ph type="pic" idx="3"/>
          </p:nvPr>
        </p:nvSpPr>
        <p:spPr>
          <a:xfrm>
            <a:off x="1162700" y="7044000"/>
            <a:ext cx="2453400" cy="2398200"/>
          </a:xfrm>
          <a:prstGeom prst="rect">
            <a:avLst/>
          </a:prstGeom>
          <a:noFill/>
          <a:ln w="19050" cap="flat" cmpd="sng">
            <a:solidFill>
              <a:srgbClr val="000000"/>
            </a:solidFill>
            <a:prstDash val="solid"/>
            <a:round/>
            <a:headEnd type="none" w="sm" len="sm"/>
            <a:tailEnd type="none" w="sm" len="sm"/>
          </a:ln>
        </p:spPr>
      </p:sp>
      <p:sp>
        <p:nvSpPr>
          <p:cNvPr id="74" name="Google Shape;74;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700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75" name="Google Shape;75;p3"/>
          <p:cNvSpPr txBox="1">
            <a:spLocks noGrp="1"/>
          </p:cNvSpPr>
          <p:nvPr>
            <p:ph type="title"/>
          </p:nvPr>
        </p:nvSpPr>
        <p:spPr>
          <a:xfrm>
            <a:off x="190350" y="11200"/>
            <a:ext cx="72909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6" name="Google Shape;76;p3"/>
          <p:cNvSpPr txBox="1">
            <a:spLocks noGrp="1"/>
          </p:cNvSpPr>
          <p:nvPr>
            <p:ph type="subTitle" idx="1"/>
          </p:nvPr>
        </p:nvSpPr>
        <p:spPr>
          <a:xfrm>
            <a:off x="2226300" y="513400"/>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77"/>
        <p:cNvGrpSpPr/>
        <p:nvPr/>
      </p:nvGrpSpPr>
      <p:grpSpPr>
        <a:xfrm>
          <a:off x="0" y="0"/>
          <a:ext cx="0" cy="0"/>
          <a:chOff x="0" y="0"/>
          <a:chExt cx="0" cy="0"/>
        </a:xfrm>
      </p:grpSpPr>
      <p:cxnSp>
        <p:nvCxnSpPr>
          <p:cNvPr id="78" name="Google Shape;7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79" name="Google Shape;79;p4"/>
          <p:cNvGrpSpPr/>
          <p:nvPr/>
        </p:nvGrpSpPr>
        <p:grpSpPr>
          <a:xfrm>
            <a:off x="404725" y="1300475"/>
            <a:ext cx="6908400" cy="72025"/>
            <a:chOff x="404725" y="1681475"/>
            <a:chExt cx="6908400" cy="72025"/>
          </a:xfrm>
        </p:grpSpPr>
        <p:cxnSp>
          <p:nvCxnSpPr>
            <p:cNvPr id="80" name="Google Shape;8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81" name="Google Shape;8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82" name="Google Shape;8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sp>
        <p:nvSpPr>
          <p:cNvPr id="83" name="Google Shape;83;p4"/>
          <p:cNvSpPr txBox="1">
            <a:spLocks noGrp="1"/>
          </p:cNvSpPr>
          <p:nvPr>
            <p:ph type="title"/>
          </p:nvPr>
        </p:nvSpPr>
        <p:spPr>
          <a:xfrm>
            <a:off x="404725" y="246200"/>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84" name="Google Shape;84;p4"/>
          <p:cNvSpPr txBox="1">
            <a:spLocks noGrp="1"/>
          </p:cNvSpPr>
          <p:nvPr>
            <p:ph type="subTitle" idx="1"/>
          </p:nvPr>
        </p:nvSpPr>
        <p:spPr>
          <a:xfrm>
            <a:off x="2249425" y="82707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85" name="Google Shape;85;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86" name="Google Shape;86;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87" name="Google Shape;87;p4"/>
          <p:cNvGrpSpPr/>
          <p:nvPr/>
        </p:nvGrpSpPr>
        <p:grpSpPr>
          <a:xfrm>
            <a:off x="417975" y="1504250"/>
            <a:ext cx="2357775" cy="410125"/>
            <a:chOff x="417975" y="1885250"/>
            <a:chExt cx="2357775" cy="410125"/>
          </a:xfrm>
        </p:grpSpPr>
        <p:sp>
          <p:nvSpPr>
            <p:cNvPr id="88" name="Google Shape;88;p4"/>
            <p:cNvSpPr/>
            <p:nvPr/>
          </p:nvSpPr>
          <p:spPr>
            <a:xfrm>
              <a:off x="417975" y="1885250"/>
              <a:ext cx="2020800" cy="410100"/>
            </a:xfrm>
            <a:prstGeom prst="rect">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4"/>
            <p:cNvSpPr/>
            <p:nvPr/>
          </p:nvSpPr>
          <p:spPr>
            <a:xfrm rot="10800000">
              <a:off x="2236350" y="1885875"/>
              <a:ext cx="539400" cy="409500"/>
            </a:xfrm>
            <a:prstGeom prst="chevron">
              <a:avLst>
                <a:gd name="adj" fmla="val 50000"/>
              </a:avLst>
            </a:prstGeom>
            <a:solidFill>
              <a:schemeClr val="dk2"/>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 name="Google Shape;92;p4"/>
          <p:cNvGrpSpPr/>
          <p:nvPr/>
        </p:nvGrpSpPr>
        <p:grpSpPr>
          <a:xfrm>
            <a:off x="417975" y="3276600"/>
            <a:ext cx="2357775" cy="410125"/>
            <a:chOff x="265575" y="3352800"/>
            <a:chExt cx="2357775" cy="410125"/>
          </a:xfrm>
        </p:grpSpPr>
        <p:sp>
          <p:nvSpPr>
            <p:cNvPr id="93" name="Google Shape;93;p4"/>
            <p:cNvSpPr/>
            <p:nvPr/>
          </p:nvSpPr>
          <p:spPr>
            <a:xfrm>
              <a:off x="265575" y="3352800"/>
              <a:ext cx="2020800" cy="410100"/>
            </a:xfrm>
            <a:prstGeom prst="rect">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4"/>
            <p:cNvSpPr/>
            <p:nvPr/>
          </p:nvSpPr>
          <p:spPr>
            <a:xfrm rot="10800000">
              <a:off x="2083950" y="3353425"/>
              <a:ext cx="539400" cy="409500"/>
            </a:xfrm>
            <a:prstGeom prst="chevron">
              <a:avLst>
                <a:gd name="adj" fmla="val 50000"/>
              </a:avLst>
            </a:prstGeom>
            <a:solidFill>
              <a:schemeClr val="dk2"/>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97;p4"/>
          <p:cNvGrpSpPr/>
          <p:nvPr/>
        </p:nvGrpSpPr>
        <p:grpSpPr>
          <a:xfrm>
            <a:off x="3872044" y="3276600"/>
            <a:ext cx="2747987" cy="410125"/>
            <a:chOff x="3567313" y="3200400"/>
            <a:chExt cx="2357775" cy="410125"/>
          </a:xfrm>
        </p:grpSpPr>
        <p:sp>
          <p:nvSpPr>
            <p:cNvPr id="98" name="Google Shape;98;p4"/>
            <p:cNvSpPr/>
            <p:nvPr/>
          </p:nvSpPr>
          <p:spPr>
            <a:xfrm>
              <a:off x="3567313" y="3200400"/>
              <a:ext cx="2020800" cy="410100"/>
            </a:xfrm>
            <a:prstGeom prst="rect">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4"/>
            <p:cNvSpPr/>
            <p:nvPr/>
          </p:nvSpPr>
          <p:spPr>
            <a:xfrm rot="10800000">
              <a:off x="5385688" y="3201025"/>
              <a:ext cx="539400" cy="409500"/>
            </a:xfrm>
            <a:prstGeom prst="chevron">
              <a:avLst>
                <a:gd name="adj" fmla="val 50000"/>
              </a:avLst>
            </a:prstGeom>
            <a:solidFill>
              <a:schemeClr val="dk2"/>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 name="Google Shape;102;p4"/>
          <p:cNvGrpSpPr/>
          <p:nvPr/>
        </p:nvGrpSpPr>
        <p:grpSpPr>
          <a:xfrm>
            <a:off x="417963" y="6597750"/>
            <a:ext cx="2357775" cy="410125"/>
            <a:chOff x="-39237" y="6140550"/>
            <a:chExt cx="2357775" cy="410125"/>
          </a:xfrm>
        </p:grpSpPr>
        <p:sp>
          <p:nvSpPr>
            <p:cNvPr id="103" name="Google Shape;103;p4"/>
            <p:cNvSpPr/>
            <p:nvPr/>
          </p:nvSpPr>
          <p:spPr>
            <a:xfrm>
              <a:off x="-39237" y="6140550"/>
              <a:ext cx="2020800" cy="410100"/>
            </a:xfrm>
            <a:prstGeom prst="rect">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4"/>
            <p:cNvSpPr/>
            <p:nvPr/>
          </p:nvSpPr>
          <p:spPr>
            <a:xfrm rot="10800000">
              <a:off x="1779138" y="6141175"/>
              <a:ext cx="539400" cy="409500"/>
            </a:xfrm>
            <a:prstGeom prst="chevron">
              <a:avLst>
                <a:gd name="adj" fmla="val 50000"/>
              </a:avLst>
            </a:prstGeom>
            <a:solidFill>
              <a:schemeClr val="dk2"/>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08" name="Google Shape;108;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09" name="Google Shape;109;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10" name="Google Shape;110;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11" name="Google Shape;111;p4"/>
          <p:cNvSpPr txBox="1">
            <a:spLocks noGrp="1"/>
          </p:cNvSpPr>
          <p:nvPr>
            <p:ph type="body" idx="2"/>
          </p:nvPr>
        </p:nvSpPr>
        <p:spPr>
          <a:xfrm>
            <a:off x="413425" y="1939675"/>
            <a:ext cx="6896100" cy="10275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2" name="Google Shape;112;p4"/>
          <p:cNvSpPr txBox="1">
            <a:spLocks noGrp="1"/>
          </p:cNvSpPr>
          <p:nvPr>
            <p:ph type="body" idx="3"/>
          </p:nvPr>
        </p:nvSpPr>
        <p:spPr>
          <a:xfrm>
            <a:off x="438138" y="3915350"/>
            <a:ext cx="3108300" cy="23700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3" name="Google Shape;113;p4"/>
          <p:cNvSpPr txBox="1">
            <a:spLocks noGrp="1"/>
          </p:cNvSpPr>
          <p:nvPr>
            <p:ph type="body" idx="4"/>
          </p:nvPr>
        </p:nvSpPr>
        <p:spPr>
          <a:xfrm>
            <a:off x="438150" y="7050750"/>
            <a:ext cx="3108300" cy="22554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4" name="Google Shape;114;p4"/>
          <p:cNvSpPr txBox="1">
            <a:spLocks noGrp="1"/>
          </p:cNvSpPr>
          <p:nvPr>
            <p:ph type="body" idx="5"/>
          </p:nvPr>
        </p:nvSpPr>
        <p:spPr>
          <a:xfrm>
            <a:off x="3905525" y="4039263"/>
            <a:ext cx="3219000" cy="2604300"/>
          </a:xfrm>
          <a:prstGeom prst="rect">
            <a:avLst/>
          </a:prstGeom>
        </p:spPr>
        <p:txBody>
          <a:bodyPr spcFirstLastPara="1" wrap="square" lIns="57150"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115" name="Google Shape;115;p4"/>
          <p:cNvSpPr txBox="1">
            <a:spLocks noGrp="1"/>
          </p:cNvSpPr>
          <p:nvPr>
            <p:ph type="subTitle" idx="6"/>
          </p:nvPr>
        </p:nvSpPr>
        <p:spPr>
          <a:xfrm>
            <a:off x="4183575" y="9228125"/>
            <a:ext cx="3086700" cy="285000"/>
          </a:xfrm>
          <a:prstGeom prst="rect">
            <a:avLst/>
          </a:prstGeom>
        </p:spPr>
        <p:txBody>
          <a:bodyPr spcFirstLastPara="1" wrap="square" lIns="91425" tIns="91425" rIns="91425" bIns="91425" anchor="t" anchorCtr="0">
            <a:normAutofit/>
          </a:bodyPr>
          <a:lstStyle>
            <a:lvl1pPr lvl="0" rtl="0">
              <a:spcBef>
                <a:spcPts val="0"/>
              </a:spcBef>
              <a:spcAft>
                <a:spcPts val="0"/>
              </a:spcAft>
              <a:buSzPts val="1100"/>
              <a:buNone/>
              <a:defRPr sz="1100" i="1"/>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116" name="Google Shape;116;p4"/>
          <p:cNvSpPr>
            <a:spLocks noGrp="1"/>
          </p:cNvSpPr>
          <p:nvPr>
            <p:ph type="pic" idx="7"/>
          </p:nvPr>
        </p:nvSpPr>
        <p:spPr>
          <a:xfrm>
            <a:off x="4007763" y="6899688"/>
            <a:ext cx="3172200" cy="2357700"/>
          </a:xfrm>
          <a:prstGeom prst="rect">
            <a:avLst/>
          </a:prstGeom>
          <a:noFill/>
          <a:ln w="3810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17"/>
        <p:cNvGrpSpPr/>
        <p:nvPr/>
      </p:nvGrpSpPr>
      <p:grpSpPr>
        <a:xfrm>
          <a:off x="0" y="0"/>
          <a:ext cx="0" cy="0"/>
          <a:chOff x="0" y="0"/>
          <a:chExt cx="0" cy="0"/>
        </a:xfrm>
      </p:grpSpPr>
      <p:sp>
        <p:nvSpPr>
          <p:cNvPr id="118" name="Google Shape;118;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19" name="Google Shape;119;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120" name="Google Shape;120;p5"/>
          <p:cNvSpPr txBox="1">
            <a:spLocks noGrp="1"/>
          </p:cNvSpPr>
          <p:nvPr>
            <p:ph type="title"/>
          </p:nvPr>
        </p:nvSpPr>
        <p:spPr>
          <a:xfrm>
            <a:off x="432000" y="449725"/>
            <a:ext cx="6908400" cy="7713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lvl1pPr lvl="0" algn="ctr" rtl="0">
              <a:spcBef>
                <a:spcPts val="0"/>
              </a:spcBef>
              <a:spcAft>
                <a:spcPts val="0"/>
              </a:spcAft>
              <a:buSzPts val="2800"/>
              <a:buNone/>
              <a:defRPr sz="21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121" name="Google Shape;121;p5"/>
          <p:cNvSpPr txBox="1">
            <a:spLocks noGrp="1"/>
          </p:cNvSpPr>
          <p:nvPr>
            <p:ph type="subTitle" idx="1"/>
          </p:nvPr>
        </p:nvSpPr>
        <p:spPr>
          <a:xfrm>
            <a:off x="2276700" y="951925"/>
            <a:ext cx="3219000" cy="269100"/>
          </a:xfrm>
          <a:prstGeom prst="rect">
            <a:avLst/>
          </a:prstGeom>
        </p:spPr>
        <p:txBody>
          <a:bodyPr spcFirstLastPara="1" wrap="square" lIns="91425" tIns="91425" rIns="91425" bIns="91425" anchor="t" anchorCtr="0">
            <a:spAutoFit/>
          </a:bodyPr>
          <a:lstStyle>
            <a:lvl1pPr lvl="0" algn="ctr" rtl="0">
              <a:spcBef>
                <a:spcPts val="0"/>
              </a:spcBef>
              <a:spcAft>
                <a:spcPts val="0"/>
              </a:spcAft>
              <a:buClr>
                <a:schemeClr val="dk1"/>
              </a:buClr>
              <a:buSzPts val="1200"/>
              <a:buFont typeface="PT Sans Narrow"/>
              <a:buNone/>
              <a:defRPr sz="1200">
                <a:solidFill>
                  <a:schemeClr val="dk1"/>
                </a:solidFill>
                <a:latin typeface="PT Sans Narrow"/>
                <a:ea typeface="PT Sans Narrow"/>
                <a:cs typeface="PT Sans Narrow"/>
                <a:sym typeface="PT Sans Narrow"/>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grpSp>
        <p:nvGrpSpPr>
          <p:cNvPr id="122" name="Google Shape;122;p5"/>
          <p:cNvGrpSpPr/>
          <p:nvPr/>
        </p:nvGrpSpPr>
        <p:grpSpPr>
          <a:xfrm>
            <a:off x="95351" y="1392509"/>
            <a:ext cx="7581691" cy="5901"/>
            <a:chOff x="1890075" y="5241175"/>
            <a:chExt cx="4240556" cy="257700"/>
          </a:xfrm>
        </p:grpSpPr>
        <p:sp>
          <p:nvSpPr>
            <p:cNvPr id="123" name="Google Shape;123;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4" name="Google Shape;124;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5" name="Google Shape;125;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6" name="Google Shape;126;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127" name="Google Shape;127;p5"/>
          <p:cNvGrpSpPr/>
          <p:nvPr/>
        </p:nvGrpSpPr>
        <p:grpSpPr>
          <a:xfrm>
            <a:off x="95351" y="4542984"/>
            <a:ext cx="7581691" cy="5901"/>
            <a:chOff x="1890075" y="5241175"/>
            <a:chExt cx="4240556" cy="257700"/>
          </a:xfrm>
        </p:grpSpPr>
        <p:sp>
          <p:nvSpPr>
            <p:cNvPr id="128" name="Google Shape;12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29" name="Google Shape;12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0" name="Google Shape;13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1" name="Google Shape;13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32" name="Google Shape;132;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133" name="Google Shape;133;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Problem</a:t>
            </a:r>
            <a:endParaRPr b="1">
              <a:solidFill>
                <a:schemeClr val="dk1"/>
              </a:solidFill>
              <a:latin typeface="Google Sans"/>
              <a:ea typeface="Google Sans"/>
              <a:cs typeface="Google Sans"/>
              <a:sym typeface="Google Sans"/>
            </a:endParaRPr>
          </a:p>
        </p:txBody>
      </p:sp>
      <p:sp>
        <p:nvSpPr>
          <p:cNvPr id="134" name="Google Shape;134;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Solution</a:t>
            </a:r>
            <a:endParaRPr b="1">
              <a:solidFill>
                <a:schemeClr val="dk1"/>
              </a:solidFill>
              <a:latin typeface="Google Sans"/>
              <a:ea typeface="Google Sans"/>
              <a:cs typeface="Google Sans"/>
              <a:sym typeface="Google Sans"/>
            </a:endParaRPr>
          </a:p>
        </p:txBody>
      </p:sp>
      <p:sp>
        <p:nvSpPr>
          <p:cNvPr id="135" name="Google Shape;135;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Details </a:t>
            </a:r>
            <a:endParaRPr b="1">
              <a:solidFill>
                <a:schemeClr val="dk1"/>
              </a:solidFill>
              <a:latin typeface="Google Sans"/>
              <a:ea typeface="Google Sans"/>
              <a:cs typeface="Google Sans"/>
              <a:sym typeface="Google Sans"/>
            </a:endParaRPr>
          </a:p>
        </p:txBody>
      </p:sp>
      <p:sp>
        <p:nvSpPr>
          <p:cNvPr id="136" name="Google Shape;136;p5"/>
          <p:cNvSpPr/>
          <p:nvPr/>
        </p:nvSpPr>
        <p:spPr>
          <a:xfrm>
            <a:off x="432000" y="76869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137" name="Google Shape;137;p5"/>
          <p:cNvGrpSpPr/>
          <p:nvPr/>
        </p:nvGrpSpPr>
        <p:grpSpPr>
          <a:xfrm>
            <a:off x="95351" y="7514559"/>
            <a:ext cx="7581691" cy="5901"/>
            <a:chOff x="1890075" y="5241175"/>
            <a:chExt cx="4240556" cy="257700"/>
          </a:xfrm>
        </p:grpSpPr>
        <p:sp>
          <p:nvSpPr>
            <p:cNvPr id="138" name="Google Shape;138;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9" name="Google Shape;139;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0" name="Google Shape;140;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1" name="Google Shape;141;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42" name="Google Shape;142;p5"/>
          <p:cNvSpPr>
            <a:spLocks noGrp="1"/>
          </p:cNvSpPr>
          <p:nvPr>
            <p:ph type="pic" idx="2"/>
          </p:nvPr>
        </p:nvSpPr>
        <p:spPr>
          <a:xfrm>
            <a:off x="4467025" y="4719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43"/>
        <p:cNvGrpSpPr/>
        <p:nvPr/>
      </p:nvGrpSpPr>
      <p:grpSpPr>
        <a:xfrm>
          <a:off x="0" y="0"/>
          <a:ext cx="0" cy="0"/>
          <a:chOff x="0" y="0"/>
          <a:chExt cx="0" cy="0"/>
        </a:xfrm>
      </p:grpSpPr>
      <p:sp>
        <p:nvSpPr>
          <p:cNvPr id="144" name="Google Shape;144;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sp>
        <p:nvSpPr>
          <p:cNvPr id="145" name="Google Shape;145;p6"/>
          <p:cNvSpPr txBox="1"/>
          <p:nvPr/>
        </p:nvSpPr>
        <p:spPr>
          <a:xfrm>
            <a:off x="6744495" y="427827"/>
            <a:ext cx="1027800" cy="593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a:solidFill>
                  <a:srgbClr val="D9D9D9"/>
                </a:solidFill>
                <a:latin typeface="Roboto"/>
                <a:ea typeface="Roboto"/>
                <a:cs typeface="Roboto"/>
                <a:sym typeface="Roboto"/>
              </a:rPr>
              <a:t>Proprietary + Confidential</a:t>
            </a:r>
            <a:endParaRPr sz="600">
              <a:solidFill>
                <a:srgbClr val="D9D9D9"/>
              </a:solidFill>
              <a:latin typeface="Roboto"/>
              <a:ea typeface="Roboto"/>
              <a:cs typeface="Roboto"/>
              <a:sym typeface="Roboto"/>
            </a:endParaRPr>
          </a:p>
        </p:txBody>
      </p:sp>
      <p:grpSp>
        <p:nvGrpSpPr>
          <p:cNvPr id="146" name="Google Shape;146;p6"/>
          <p:cNvGrpSpPr/>
          <p:nvPr/>
        </p:nvGrpSpPr>
        <p:grpSpPr>
          <a:xfrm>
            <a:off x="-16250" y="9048087"/>
            <a:ext cx="7804900" cy="1072407"/>
            <a:chOff x="-19118" y="4617750"/>
            <a:chExt cx="9182236" cy="548378"/>
          </a:xfrm>
        </p:grpSpPr>
        <p:sp>
          <p:nvSpPr>
            <p:cNvPr id="147" name="Google Shape;147;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48" name="Google Shape;148;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4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8"/>
          <p:cNvSpPr txBox="1">
            <a:spLocks noGrp="1"/>
          </p:cNvSpPr>
          <p:nvPr>
            <p:ph type="title"/>
          </p:nvPr>
        </p:nvSpPr>
        <p:spPr>
          <a:xfrm>
            <a:off x="404725" y="246200"/>
            <a:ext cx="6908400" cy="771300"/>
          </a:xfrm>
          <a:prstGeom prst="rect">
            <a:avLst/>
          </a:prstGeom>
        </p:spPr>
        <p:txBody>
          <a:bodyPr spcFirstLastPara="1" wrap="square" lIns="91425" tIns="91425" rIns="91425" bIns="91425" anchor="t" anchorCtr="0">
            <a:normAutofit/>
          </a:bodyPr>
          <a:lstStyle/>
          <a:p>
            <a:pPr marL="0" lvl="0" indent="0" algn="ctr" rtl="0">
              <a:lnSpc>
                <a:spcPct val="95000"/>
              </a:lnSpc>
              <a:spcBef>
                <a:spcPts val="0"/>
              </a:spcBef>
              <a:spcAft>
                <a:spcPts val="0"/>
              </a:spcAft>
              <a:buClr>
                <a:schemeClr val="dk1"/>
              </a:buClr>
              <a:buSzPts val="1100"/>
              <a:buFont typeface="Arial"/>
              <a:buNone/>
            </a:pPr>
            <a:r>
              <a:rPr lang="en" sz="1600" b="1"/>
              <a:t>New York City TLC Project Preliminary Data Summary</a:t>
            </a:r>
            <a:endParaRPr sz="1900"/>
          </a:p>
        </p:txBody>
      </p:sp>
      <p:sp>
        <p:nvSpPr>
          <p:cNvPr id="155" name="Google Shape;155;p8"/>
          <p:cNvSpPr txBox="1">
            <a:spLocks noGrp="1"/>
          </p:cNvSpPr>
          <p:nvPr>
            <p:ph type="subTitle" idx="1"/>
          </p:nvPr>
        </p:nvSpPr>
        <p:spPr>
          <a:xfrm>
            <a:off x="1941150" y="677675"/>
            <a:ext cx="3890100" cy="581700"/>
          </a:xfrm>
          <a:prstGeom prst="rect">
            <a:avLst/>
          </a:prstGeom>
        </p:spPr>
        <p:txBody>
          <a:bodyPr spcFirstLastPara="1" wrap="square" lIns="91425" tIns="91425" rIns="91425" bIns="91425" anchor="t" anchorCtr="0">
            <a:spAutoFit/>
          </a:bodyPr>
          <a:lstStyle/>
          <a:p>
            <a:pPr marL="0" lvl="0" indent="0" algn="ctr" rtl="0">
              <a:spcBef>
                <a:spcPts val="0"/>
              </a:spcBef>
              <a:spcAft>
                <a:spcPts val="0"/>
              </a:spcAft>
              <a:buClr>
                <a:schemeClr val="dk1"/>
              </a:buClr>
              <a:buSzPts val="1100"/>
              <a:buFont typeface="Arial"/>
              <a:buNone/>
            </a:pPr>
            <a:r>
              <a:rPr lang="en" b="1"/>
              <a:t>Executive summary report</a:t>
            </a:r>
            <a:endParaRPr b="1"/>
          </a:p>
          <a:p>
            <a:pPr marL="0" lvl="0" indent="0" algn="ctr" rtl="0">
              <a:spcBef>
                <a:spcPts val="0"/>
              </a:spcBef>
              <a:spcAft>
                <a:spcPts val="0"/>
              </a:spcAft>
              <a:buClr>
                <a:schemeClr val="dk1"/>
              </a:buClr>
              <a:buSzPts val="1100"/>
              <a:buFont typeface="Arial"/>
              <a:buNone/>
            </a:pPr>
            <a:r>
              <a:rPr lang="en"/>
              <a:t>Commission Prepared by </a:t>
            </a:r>
            <a:r>
              <a:rPr lang="en" b="1"/>
              <a:t>Automatidata</a:t>
            </a:r>
            <a:endParaRPr b="1"/>
          </a:p>
        </p:txBody>
      </p:sp>
      <p:sp>
        <p:nvSpPr>
          <p:cNvPr id="156" name="Google Shape;156;p8"/>
          <p:cNvSpPr txBox="1"/>
          <p:nvPr/>
        </p:nvSpPr>
        <p:spPr>
          <a:xfrm>
            <a:off x="4051263" y="5448175"/>
            <a:ext cx="3000000" cy="337800"/>
          </a:xfrm>
          <a:prstGeom prst="rect">
            <a:avLst/>
          </a:prstGeom>
          <a:noFill/>
          <a:ln>
            <a:noFill/>
          </a:ln>
        </p:spPr>
        <p:txBody>
          <a:bodyPr spcFirstLastPara="1" wrap="square" lIns="91425" tIns="91425" rIns="91425" bIns="91425" anchor="t" anchorCtr="0">
            <a:spAutoFit/>
          </a:bodyPr>
          <a:lstStyle/>
          <a:p>
            <a:pPr marL="0" lvl="0" indent="0" algn="ctr" rtl="0">
              <a:lnSpc>
                <a:spcPct val="85000"/>
              </a:lnSpc>
              <a:spcBef>
                <a:spcPts val="0"/>
              </a:spcBef>
              <a:spcAft>
                <a:spcPts val="0"/>
              </a:spcAft>
              <a:buNone/>
            </a:pPr>
            <a:r>
              <a:rPr lang="en" sz="1170" b="1" i="1">
                <a:solidFill>
                  <a:schemeClr val="dk1"/>
                </a:solidFill>
                <a:latin typeface="Google Sans"/>
                <a:ea typeface="Google Sans"/>
                <a:cs typeface="Google Sans"/>
                <a:sym typeface="Google Sans"/>
              </a:rPr>
              <a:t>Total_amount variable </a:t>
            </a:r>
            <a:endParaRPr b="1"/>
          </a:p>
        </p:txBody>
      </p:sp>
      <p:sp>
        <p:nvSpPr>
          <p:cNvPr id="157" name="Google Shape;157;p8"/>
          <p:cNvSpPr txBox="1"/>
          <p:nvPr/>
        </p:nvSpPr>
        <p:spPr>
          <a:xfrm>
            <a:off x="432000" y="2019013"/>
            <a:ext cx="6908400" cy="11328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350"/>
              </a:spcAft>
              <a:buNone/>
            </a:pPr>
            <a:r>
              <a:rPr lang="en" sz="1100">
                <a:solidFill>
                  <a:schemeClr val="dk1"/>
                </a:solidFill>
                <a:latin typeface="Google Sans"/>
                <a:ea typeface="Google Sans"/>
                <a:cs typeface="Google Sans"/>
                <a:sym typeface="Google Sans"/>
              </a:rPr>
              <a:t>The NYC Taxi &amp; Limousine Commission has contracted with Automatidata to build a regression model that predicts taxi cab fares. In this part of the project, the Automatidata data team performed a preliminary inspection of the data supplied by the NYC Taxi and Limousine Commission in order to inform the team of key data variable descriptions, and ensure the information provided is suitable for generating clear and meaningful insights.</a:t>
            </a:r>
            <a:endParaRPr sz="1100">
              <a:solidFill>
                <a:schemeClr val="dk1"/>
              </a:solidFill>
              <a:latin typeface="Google Sans"/>
              <a:ea typeface="Google Sans"/>
              <a:cs typeface="Google Sans"/>
              <a:sym typeface="Google Sans"/>
            </a:endParaRPr>
          </a:p>
        </p:txBody>
      </p:sp>
      <p:sp>
        <p:nvSpPr>
          <p:cNvPr id="158" name="Google Shape;158;p8"/>
          <p:cNvSpPr txBox="1"/>
          <p:nvPr/>
        </p:nvSpPr>
        <p:spPr>
          <a:xfrm>
            <a:off x="3701450" y="3674475"/>
            <a:ext cx="3639000" cy="1877700"/>
          </a:xfrm>
          <a:prstGeom prst="rect">
            <a:avLst/>
          </a:prstGeom>
          <a:noFill/>
          <a:ln>
            <a:noFill/>
          </a:ln>
        </p:spPr>
        <p:txBody>
          <a:bodyPr spcFirstLastPara="1" wrap="square" lIns="91425" tIns="91425" rIns="91425" bIns="91425" anchor="t" anchorCtr="0">
            <a:spAutoFit/>
          </a:bodyPr>
          <a:lstStyle/>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This dataset includes variables that should be helpful for building prediction model(s) on taxi cab ride fares. </a:t>
            </a:r>
            <a:endParaRPr sz="1100">
              <a:solidFill>
                <a:schemeClr val="dk1"/>
              </a:solidFill>
              <a:latin typeface="Google Sans"/>
              <a:ea typeface="Google Sans"/>
              <a:cs typeface="Google Sans"/>
              <a:sym typeface="Google Sans"/>
            </a:endParaRPr>
          </a:p>
          <a:p>
            <a:pPr marL="457200" lvl="0" indent="-298450" algn="l" rtl="0">
              <a:lnSpc>
                <a:spcPct val="150000"/>
              </a:lnSpc>
              <a:spcBef>
                <a:spcPts val="0"/>
              </a:spcBef>
              <a:spcAft>
                <a:spcPts val="0"/>
              </a:spcAft>
              <a:buClr>
                <a:schemeClr val="dk1"/>
              </a:buClr>
              <a:buSzPts val="1100"/>
              <a:buFont typeface="Google Sans"/>
              <a:buChar char="●"/>
            </a:pPr>
            <a:r>
              <a:rPr lang="en" sz="1100">
                <a:solidFill>
                  <a:schemeClr val="dk1"/>
                </a:solidFill>
                <a:latin typeface="Google Sans"/>
                <a:ea typeface="Google Sans"/>
                <a:cs typeface="Google Sans"/>
                <a:sym typeface="Google Sans"/>
              </a:rPr>
              <a:t>The identified unusual values are trips that are a short distance but have high charges associated with them, as shown in the total_amount variable. Reference screenshots:</a:t>
            </a:r>
            <a:endParaRPr sz="1100">
              <a:solidFill>
                <a:schemeClr val="dk1"/>
              </a:solidFill>
              <a:latin typeface="Google Sans"/>
              <a:ea typeface="Google Sans"/>
              <a:cs typeface="Google Sans"/>
              <a:sym typeface="Google Sans"/>
            </a:endParaRPr>
          </a:p>
        </p:txBody>
      </p:sp>
      <p:sp>
        <p:nvSpPr>
          <p:cNvPr id="159" name="Google Shape;159;p8"/>
          <p:cNvSpPr txBox="1">
            <a:spLocks noGrp="1"/>
          </p:cNvSpPr>
          <p:nvPr>
            <p:ph type="body" idx="3"/>
          </p:nvPr>
        </p:nvSpPr>
        <p:spPr>
          <a:xfrm>
            <a:off x="438151" y="3762950"/>
            <a:ext cx="3407700" cy="2370000"/>
          </a:xfrm>
          <a:prstGeom prst="rect">
            <a:avLst/>
          </a:prstGeom>
        </p:spPr>
        <p:txBody>
          <a:bodyPr spcFirstLastPara="1" wrap="square" lIns="57150" tIns="91425" rIns="91425" bIns="91425" anchor="t" anchorCtr="0">
            <a:noAutofit/>
          </a:bodyPr>
          <a:lstStyle/>
          <a:p>
            <a:pPr marL="457200" lvl="0" indent="-298450" algn="l" rtl="0">
              <a:lnSpc>
                <a:spcPct val="115000"/>
              </a:lnSpc>
              <a:spcBef>
                <a:spcPts val="0"/>
              </a:spcBef>
              <a:spcAft>
                <a:spcPts val="0"/>
              </a:spcAft>
              <a:buClr>
                <a:schemeClr val="dk1"/>
              </a:buClr>
              <a:buSzPts val="1100"/>
              <a:buFont typeface="Google Sans"/>
              <a:buChar char="●"/>
            </a:pPr>
            <a:r>
              <a:rPr lang="en" sz="1100">
                <a:solidFill>
                  <a:schemeClr val="dk1"/>
                </a:solidFill>
              </a:rPr>
              <a:t>Explored dataset to find any unusual values.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which variables are most useful to build predictive models (in this case: total_amount and trip_distance, which work together to depict a taxi cab ride).</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Considered potential interactions between the two chosen variables.</a:t>
            </a:r>
            <a:endParaRPr sz="1100">
              <a:solidFill>
                <a:schemeClr val="dk1"/>
              </a:solidFill>
            </a:endParaRPr>
          </a:p>
          <a:p>
            <a:pPr marL="457200" lvl="0" indent="-298450" algn="l" rtl="0">
              <a:lnSpc>
                <a:spcPct val="115000"/>
              </a:lnSpc>
              <a:spcBef>
                <a:spcPts val="1000"/>
              </a:spcBef>
              <a:spcAft>
                <a:spcPts val="0"/>
              </a:spcAft>
              <a:buClr>
                <a:schemeClr val="dk1"/>
              </a:buClr>
              <a:buSzPts val="1100"/>
              <a:buFont typeface="Google Sans"/>
              <a:buChar char="●"/>
            </a:pPr>
            <a:r>
              <a:rPr lang="en" sz="1100">
                <a:solidFill>
                  <a:schemeClr val="dk1"/>
                </a:solidFill>
              </a:rPr>
              <a:t>Examined which components of the provided data will provide relevant insights.</a:t>
            </a:r>
            <a:endParaRPr sz="1100">
              <a:solidFill>
                <a:schemeClr val="dk1"/>
              </a:solidFill>
            </a:endParaRPr>
          </a:p>
          <a:p>
            <a:pPr marL="457200" lvl="0" indent="-298450" algn="l" rtl="0">
              <a:lnSpc>
                <a:spcPct val="115000"/>
              </a:lnSpc>
              <a:spcBef>
                <a:spcPts val="1000"/>
              </a:spcBef>
              <a:spcAft>
                <a:spcPts val="1000"/>
              </a:spcAft>
              <a:buClr>
                <a:schemeClr val="dk1"/>
              </a:buClr>
              <a:buSzPts val="1100"/>
              <a:buFont typeface="Google Sans"/>
              <a:buChar char="●"/>
            </a:pPr>
            <a:r>
              <a:rPr lang="en" sz="1100">
                <a:solidFill>
                  <a:schemeClr val="dk1"/>
                </a:solidFill>
              </a:rPr>
              <a:t>Built the groundwork for future exploratory data analysis, visualizations, and models.</a:t>
            </a:r>
            <a:endParaRPr sz="1100">
              <a:solidFill>
                <a:schemeClr val="dk1"/>
              </a:solidFill>
            </a:endParaRPr>
          </a:p>
        </p:txBody>
      </p:sp>
      <p:sp>
        <p:nvSpPr>
          <p:cNvPr id="160" name="Google Shape;160;p8"/>
          <p:cNvSpPr txBox="1">
            <a:spLocks noGrp="1"/>
          </p:cNvSpPr>
          <p:nvPr>
            <p:ph type="body" idx="4"/>
          </p:nvPr>
        </p:nvSpPr>
        <p:spPr>
          <a:xfrm>
            <a:off x="438150" y="7050750"/>
            <a:ext cx="3407700" cy="2255400"/>
          </a:xfrm>
          <a:prstGeom prst="rect">
            <a:avLst/>
          </a:prstGeom>
        </p:spPr>
        <p:txBody>
          <a:bodyPr spcFirstLastPara="1" wrap="square" lIns="57150" tIns="91425" rIns="91425" bIns="91425" anchor="t" anchorCtr="0">
            <a:normAutofit/>
          </a:bodyPr>
          <a:lstStyle/>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Conduct a complete exploratory data analysis.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Perform any data cleaning and data analysis steps to understand unusual variables (e.g., outliers).</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Use descriptive statistics to learn more about the data. </a:t>
            </a:r>
            <a:endParaRPr sz="1100">
              <a:solidFill>
                <a:schemeClr val="dk1"/>
              </a:solidFill>
            </a:endParaRPr>
          </a:p>
          <a:p>
            <a:pPr marL="457200" lvl="0" indent="-298450" algn="l" rtl="0">
              <a:lnSpc>
                <a:spcPct val="135714"/>
              </a:lnSpc>
              <a:spcBef>
                <a:spcPts val="0"/>
              </a:spcBef>
              <a:spcAft>
                <a:spcPts val="0"/>
              </a:spcAft>
              <a:buClr>
                <a:schemeClr val="dk1"/>
              </a:buClr>
              <a:buSzPts val="1100"/>
              <a:buFont typeface="Google Sans"/>
              <a:buAutoNum type="arabicPeriod"/>
            </a:pPr>
            <a:r>
              <a:rPr lang="en" sz="1100">
                <a:solidFill>
                  <a:schemeClr val="dk1"/>
                </a:solidFill>
              </a:rPr>
              <a:t>Create and run a regression model.</a:t>
            </a:r>
            <a:endParaRPr sz="1100">
              <a:solidFill>
                <a:schemeClr val="dk1"/>
              </a:solidFill>
            </a:endParaRPr>
          </a:p>
          <a:p>
            <a:pPr marL="0" lvl="0" indent="0" algn="l" rtl="0">
              <a:spcBef>
                <a:spcPts val="0"/>
              </a:spcBef>
              <a:spcAft>
                <a:spcPts val="1200"/>
              </a:spcAft>
              <a:buNone/>
            </a:pPr>
            <a:endParaRPr/>
          </a:p>
        </p:txBody>
      </p:sp>
      <p:sp>
        <p:nvSpPr>
          <p:cNvPr id="161" name="Google Shape;161;p8"/>
          <p:cNvSpPr txBox="1">
            <a:spLocks noGrp="1"/>
          </p:cNvSpPr>
          <p:nvPr>
            <p:ph type="subTitle" idx="6"/>
          </p:nvPr>
        </p:nvSpPr>
        <p:spPr>
          <a:xfrm>
            <a:off x="4051275" y="9304325"/>
            <a:ext cx="3219000" cy="620400"/>
          </a:xfrm>
          <a:prstGeom prst="rect">
            <a:avLst/>
          </a:prstGeom>
        </p:spPr>
        <p:txBody>
          <a:bodyPr spcFirstLastPara="1" wrap="square" lIns="91425" tIns="91425" rIns="91425" bIns="91425" anchor="t" anchorCtr="0">
            <a:noAutofit/>
          </a:bodyPr>
          <a:lstStyle/>
          <a:p>
            <a:pPr marL="0" lvl="0" indent="0" algn="ctr" rtl="0">
              <a:lnSpc>
                <a:spcPct val="85000"/>
              </a:lnSpc>
              <a:spcBef>
                <a:spcPts val="0"/>
              </a:spcBef>
              <a:spcAft>
                <a:spcPts val="0"/>
              </a:spcAft>
              <a:buClr>
                <a:schemeClr val="dk1"/>
              </a:buClr>
              <a:buSzPts val="770"/>
              <a:buFont typeface="Arial"/>
              <a:buNone/>
            </a:pPr>
            <a:r>
              <a:rPr lang="en" sz="1000">
                <a:solidFill>
                  <a:schemeClr val="dk1"/>
                </a:solidFill>
              </a:rPr>
              <a:t>[Alt-text] The total_amount variable indicates the necessity of further analyzing outlier variables.</a:t>
            </a:r>
            <a:endParaRPr/>
          </a:p>
        </p:txBody>
      </p:sp>
      <p:pic>
        <p:nvPicPr>
          <p:cNvPr id="162" name="Google Shape;162;p8"/>
          <p:cNvPicPr preferRelativeResize="0"/>
          <p:nvPr/>
        </p:nvPicPr>
        <p:blipFill>
          <a:blip r:embed="rId3">
            <a:alphaModFix/>
          </a:blip>
          <a:stretch>
            <a:fillRect/>
          </a:stretch>
        </p:blipFill>
        <p:spPr>
          <a:xfrm>
            <a:off x="4465575" y="5695575"/>
            <a:ext cx="876200" cy="3593225"/>
          </a:xfrm>
          <a:prstGeom prst="rect">
            <a:avLst/>
          </a:prstGeom>
          <a:noFill/>
          <a:ln>
            <a:noFill/>
          </a:ln>
        </p:spPr>
      </p:pic>
      <p:pic>
        <p:nvPicPr>
          <p:cNvPr id="163" name="Google Shape;163;p8"/>
          <p:cNvPicPr preferRelativeResize="0"/>
          <p:nvPr/>
        </p:nvPicPr>
        <p:blipFill>
          <a:blip r:embed="rId4">
            <a:alphaModFix/>
          </a:blip>
          <a:stretch>
            <a:fillRect/>
          </a:stretch>
        </p:blipFill>
        <p:spPr>
          <a:xfrm>
            <a:off x="5504300" y="5695575"/>
            <a:ext cx="737276" cy="3593225"/>
          </a:xfrm>
          <a:prstGeom prst="rect">
            <a:avLst/>
          </a:prstGeom>
          <a:noFill/>
          <a:ln>
            <a:noFill/>
          </a:ln>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280</Words>
  <Application>Microsoft Office PowerPoint</Application>
  <PresentationFormat>Custom</PresentationFormat>
  <Paragraphs>17</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Calibri</vt:lpstr>
      <vt:lpstr>Roboto</vt:lpstr>
      <vt:lpstr>Google Sans SemiBold</vt:lpstr>
      <vt:lpstr>Work Sans</vt:lpstr>
      <vt:lpstr>PT Sans Narrow</vt:lpstr>
      <vt:lpstr>Google Sans</vt:lpstr>
      <vt:lpstr>Arial</vt:lpstr>
      <vt:lpstr>Simple Light</vt:lpstr>
      <vt:lpstr>New York City TLC Project Preliminary Data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York City TLC Project Preliminary Data Summary</dc:title>
  <dc:creator>MUSSARRAT KHATOON</dc:creator>
  <cp:lastModifiedBy>Mussarrat Khatoon</cp:lastModifiedBy>
  <cp:revision>1</cp:revision>
  <dcterms:modified xsi:type="dcterms:W3CDTF">2023-08-12T17:28:22Z</dcterms:modified>
</cp:coreProperties>
</file>